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7" r:id="rId2"/>
    <p:sldId id="301" r:id="rId3"/>
    <p:sldId id="302" r:id="rId4"/>
    <p:sldId id="258" r:id="rId5"/>
    <p:sldId id="5036" r:id="rId6"/>
    <p:sldId id="5037" r:id="rId7"/>
    <p:sldId id="4949" r:id="rId8"/>
    <p:sldId id="5038" r:id="rId9"/>
    <p:sldId id="5039" r:id="rId10"/>
    <p:sldId id="4989" r:id="rId11"/>
    <p:sldId id="4946" r:id="rId12"/>
    <p:sldId id="263" r:id="rId13"/>
    <p:sldId id="5041" r:id="rId14"/>
    <p:sldId id="4971" r:id="rId15"/>
    <p:sldId id="4973" r:id="rId16"/>
    <p:sldId id="4974" r:id="rId17"/>
    <p:sldId id="5040" r:id="rId18"/>
    <p:sldId id="5042" r:id="rId19"/>
    <p:sldId id="266" r:id="rId20"/>
    <p:sldId id="369" r:id="rId21"/>
    <p:sldId id="5043" r:id="rId22"/>
    <p:sldId id="370" r:id="rId23"/>
    <p:sldId id="4965" r:id="rId24"/>
    <p:sldId id="5044" r:id="rId25"/>
    <p:sldId id="5045" r:id="rId26"/>
    <p:sldId id="5046" r:id="rId27"/>
    <p:sldId id="5047" r:id="rId28"/>
    <p:sldId id="5048" r:id="rId29"/>
    <p:sldId id="4950" r:id="rId30"/>
    <p:sldId id="4926" r:id="rId31"/>
    <p:sldId id="4928" r:id="rId32"/>
    <p:sldId id="4929" r:id="rId33"/>
    <p:sldId id="4930" r:id="rId34"/>
    <p:sldId id="4931" r:id="rId35"/>
    <p:sldId id="4932" r:id="rId36"/>
    <p:sldId id="4933" r:id="rId37"/>
    <p:sldId id="4991" r:id="rId38"/>
    <p:sldId id="5027" r:id="rId39"/>
    <p:sldId id="4992" r:id="rId40"/>
    <p:sldId id="4993" r:id="rId41"/>
    <p:sldId id="4994" r:id="rId42"/>
    <p:sldId id="4995" r:id="rId43"/>
    <p:sldId id="4996" r:id="rId44"/>
    <p:sldId id="4997" r:id="rId45"/>
    <p:sldId id="4998" r:id="rId46"/>
    <p:sldId id="4999" r:id="rId47"/>
    <p:sldId id="303" r:id="rId48"/>
    <p:sldId id="265" r:id="rId49"/>
    <p:sldId id="4961" r:id="rId50"/>
    <p:sldId id="5033" r:id="rId51"/>
    <p:sldId id="5034" r:id="rId52"/>
    <p:sldId id="5030" r:id="rId53"/>
    <p:sldId id="4952" r:id="rId54"/>
    <p:sldId id="4985" r:id="rId55"/>
    <p:sldId id="4967" r:id="rId56"/>
    <p:sldId id="4966" r:id="rId57"/>
    <p:sldId id="4975" r:id="rId58"/>
    <p:sldId id="4976" r:id="rId59"/>
    <p:sldId id="5031" r:id="rId60"/>
    <p:sldId id="5035" r:id="rId61"/>
    <p:sldId id="4969" r:id="rId62"/>
    <p:sldId id="4955" r:id="rId63"/>
    <p:sldId id="4953" r:id="rId64"/>
    <p:sldId id="4956" r:id="rId65"/>
    <p:sldId id="4970" r:id="rId66"/>
    <p:sldId id="4968" r:id="rId67"/>
    <p:sldId id="4960" r:id="rId68"/>
    <p:sldId id="4959" r:id="rId69"/>
    <p:sldId id="5032" r:id="rId70"/>
    <p:sldId id="5000" r:id="rId71"/>
    <p:sldId id="4963" r:id="rId72"/>
    <p:sldId id="264" r:id="rId73"/>
    <p:sldId id="4964" r:id="rId74"/>
    <p:sldId id="5020" r:id="rId75"/>
    <p:sldId id="261" r:id="rId76"/>
    <p:sldId id="5002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302"/>
            <p14:sldId id="258"/>
            <p14:sldId id="5036"/>
            <p14:sldId id="5037"/>
            <p14:sldId id="4949"/>
            <p14:sldId id="5038"/>
            <p14:sldId id="5039"/>
            <p14:sldId id="4989"/>
            <p14:sldId id="4946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4973"/>
            <p14:sldId id="4974"/>
            <p14:sldId id="5040"/>
            <p14:sldId id="5042"/>
            <p14:sldId id="266"/>
            <p14:sldId id="369"/>
            <p14:sldId id="5043"/>
            <p14:sldId id="370"/>
            <p14:sldId id="4965"/>
            <p14:sldId id="5044"/>
            <p14:sldId id="5045"/>
            <p14:sldId id="5046"/>
            <p14:sldId id="5047"/>
            <p14:sldId id="5048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  <p14:section name="DAY 2" id="{65B9012F-2D0B-4648-A424-2E2CD0B3D7EF}">
          <p14:sldIdLst>
            <p14:sldId id="265"/>
            <p14:sldId id="4961"/>
            <p14:sldId id="5033"/>
            <p14:sldId id="5034"/>
            <p14:sldId id="5030"/>
            <p14:sldId id="4952"/>
            <p14:sldId id="4985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00"/>
            <p14:sldId id="4963"/>
            <p14:sldId id="264"/>
            <p14:sldId id="4964"/>
            <p14:sldId id="5020"/>
            <p14:sldId id="261"/>
            <p14:sldId id="50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70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Relevant blog post: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/az2020</a:t>
            </a:r>
          </a:p>
          <a:p>
            <a:r>
              <a:rPr lang="en-US" dirty="0"/>
              <a:t>AZ-304 is available now</a:t>
            </a:r>
          </a:p>
          <a:p>
            <a:r>
              <a:rPr lang="en-US" dirty="0"/>
              <a:t>AZ-301 retires around September 30, 2020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2C0B-49C5-47CE-85E6-36AD6F5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3" y="1935824"/>
            <a:ext cx="1304913" cy="13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5109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timw.info/az304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1986A-24EE-4560-B868-2D1784C5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096109"/>
            <a:ext cx="8677275" cy="29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identity and security</a:t>
            </a:r>
          </a:p>
          <a:p>
            <a:r>
              <a:rPr lang="en-US" dirty="0"/>
              <a:t>Design data storage</a:t>
            </a:r>
          </a:p>
          <a:p>
            <a:r>
              <a:rPr lang="en-US" dirty="0"/>
              <a:t>Design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6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AF54D-1B85-4A83-9279-BB01A9D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VM Dedicated Host</a:t>
            </a:r>
          </a:p>
        </p:txBody>
      </p:sp>
      <p:pic>
        <p:nvPicPr>
          <p:cNvPr id="12290" name="Picture 2" descr="View of the new resources for dedicated hosts.">
            <a:extLst>
              <a:ext uri="{FF2B5EF4-FFF2-40B4-BE49-F238E27FC236}">
                <a16:creationId xmlns:a16="http://schemas.microsoft.com/office/drawing/2014/main" id="{F341AB73-6390-4633-97CF-01256B7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2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DE24-E4AE-46B1-A1B3-3055194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8" y="560553"/>
            <a:ext cx="7307317" cy="41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Diagram of big compute using Azure Batch">
            <a:extLst>
              <a:ext uri="{FF2B5EF4-FFF2-40B4-BE49-F238E27FC236}">
                <a16:creationId xmlns:a16="http://schemas.microsoft.com/office/drawing/2014/main" id="{93045194-5611-4F9A-A801-83E9EE04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78" y="773256"/>
            <a:ext cx="4979843" cy="37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business continuity</a:t>
            </a:r>
          </a:p>
          <a:p>
            <a:r>
              <a:rPr lang="en-US" dirty="0"/>
              <a:t>Design infrastructure</a:t>
            </a:r>
          </a:p>
          <a:p>
            <a:r>
              <a:rPr lang="en-US" dirty="0"/>
              <a:t>Azure Architect certification prep tips and tricks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Architect is an expert-level certification</a:t>
            </a:r>
          </a:p>
          <a:p>
            <a:pPr lvl="1"/>
            <a:r>
              <a:rPr lang="en-US" dirty="0"/>
              <a:t>You should already know how to deploy and configure Azure resources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Recording takes ~24 hours to process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53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8085612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742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03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pic>
        <p:nvPicPr>
          <p:cNvPr id="3074" name="Picture 2" descr="Introduction to Azure Cosmos DB | Microsoft Docs">
            <a:extLst>
              <a:ext uri="{FF2B5EF4-FFF2-40B4-BE49-F238E27FC236}">
                <a16:creationId xmlns:a16="http://schemas.microsoft.com/office/drawing/2014/main" id="{F44F6C2D-54A6-4F31-B1E0-654B109A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61" y="627043"/>
            <a:ext cx="5620678" cy="4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0" y="565041"/>
            <a:ext cx="5067759" cy="4578459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057648" y="352853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6743</TotalTime>
  <Words>501</Words>
  <Application>Microsoft Office PowerPoint</Application>
  <PresentationFormat>On-screen Show (16:9)</PresentationFormat>
  <Paragraphs>145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Course Materials</vt:lpstr>
      <vt:lpstr>Learning Goals</vt:lpstr>
      <vt:lpstr>Session 1</vt:lpstr>
      <vt:lpstr>Session 2</vt:lpstr>
      <vt:lpstr>Setting Expectations</vt:lpstr>
      <vt:lpstr>Course Recordings</vt:lpstr>
      <vt:lpstr>Course Recordings</vt:lpstr>
      <vt:lpstr>2020 Exam Update Information</vt:lpstr>
      <vt:lpstr> </vt:lpstr>
      <vt:lpstr>Authentication </vt:lpstr>
      <vt:lpstr>Tenant vs. Subscription</vt:lpstr>
      <vt:lpstr>Hybrid Identity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Storage Account Replication</vt:lpstr>
      <vt:lpstr>Storage Account Replication</vt:lpstr>
      <vt:lpstr>Storage Account Replication</vt:lpstr>
      <vt:lpstr>Always Encrypted</vt:lpstr>
      <vt:lpstr>Data Pipelines</vt:lpstr>
      <vt:lpstr>Monitoring</vt:lpstr>
      <vt:lpstr>Azure Diagnostics</vt:lpstr>
      <vt:lpstr>Log Analytics</vt:lpstr>
      <vt:lpstr>Sentinel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  <vt:lpstr>Thank you!</vt:lpstr>
      <vt:lpstr>Migration and Disaster Recovery </vt:lpstr>
      <vt:lpstr>Azure Migrate</vt:lpstr>
      <vt:lpstr>Azure Backup</vt:lpstr>
      <vt:lpstr>Azure Site Recovery</vt:lpstr>
      <vt:lpstr>Azure Compute </vt:lpstr>
      <vt:lpstr>Azure VM Dedicated Host</vt:lpstr>
      <vt:lpstr>Azure Reservations</vt:lpstr>
      <vt:lpstr>VM Scale Sets</vt:lpstr>
      <vt:lpstr>Azure Batch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Governance</vt:lpstr>
      <vt:lpstr>Tenant vs. Subscription</vt:lpstr>
      <vt:lpstr>Azure Management Scopes</vt:lpstr>
      <vt:lpstr>App Architecture </vt:lpstr>
      <vt:lpstr>Docker Container Lifecycle</vt:lpstr>
      <vt:lpstr>Event Architecture</vt:lpstr>
      <vt:lpstr>Data Platform </vt:lpstr>
      <vt:lpstr>Cosmos DB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127</cp:revision>
  <dcterms:created xsi:type="dcterms:W3CDTF">2015-09-28T19:52:00Z</dcterms:created>
  <dcterms:modified xsi:type="dcterms:W3CDTF">2020-09-24T13:48:46Z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